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91" r:id="rId3"/>
    <p:sldId id="292" r:id="rId4"/>
    <p:sldId id="293" r:id="rId5"/>
    <p:sldId id="294" r:id="rId6"/>
    <p:sldId id="295" r:id="rId7"/>
    <p:sldId id="296" r:id="rId8"/>
    <p:sldId id="297" r:id="rId9"/>
    <p:sldId id="298" r:id="rId10"/>
    <p:sldId id="299" r:id="rId11"/>
    <p:sldId id="300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559" autoAdjust="0"/>
    <p:restoredTop sz="94713"/>
  </p:normalViewPr>
  <p:slideViewPr>
    <p:cSldViewPr snapToGrid="0" snapToObjects="1">
      <p:cViewPr varScale="1">
        <p:scale>
          <a:sx n="73" d="100"/>
          <a:sy n="73" d="100"/>
        </p:scale>
        <p:origin x="43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6C50E-38A2-7A4F-A63B-4EF408BBC0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3A23E0-106C-374F-9D37-F8FB5AADAA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0BCBD7-D304-474A-892A-D8E38E26D9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A0BBC0-80D4-1948-8C17-0E576C4DC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3F86C8-83B7-424D-BEDF-6826CF019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69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4ACBF-13E0-EB46-B14E-A77EBBAE7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B1023C-7218-5E46-A9AE-F5797CD36B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2B016E-A9E7-CA4D-BA83-70AA8911B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DA24C1-5AAE-4644-9AAA-50E3B8DFB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DCC8EA-C87A-8E44-B5E9-2E30FF011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3210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701637B-AE20-FD4D-8767-91C6B8E294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0CE2B2-6C08-7040-B60C-F7A287EA24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9FA7F7-F0FA-9F45-845B-C37BF59C61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3A159B-8D3C-234C-A02E-7A2372F4C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9ACABD-A6BA-F14F-8F9F-F01DFA6C0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1097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0394A-4DF5-F14D-86FE-3D00EB80EB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55837A-7A50-7D4A-BDD4-C0195FD829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5E5430-7274-8B4C-9EEB-9389BFE9F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2C3B44-65C0-8D48-BD6E-4599D5E971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5A073F-3CD5-9844-AA5A-D52BAE98F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0362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6813D-F37D-3D44-9E4A-3E10A9FDC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67594E-1390-9D4C-87D0-56327D4EF2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6BCC70-693F-9248-8344-3890A91EA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CB9C53-1B23-E244-A8A2-74A3D93A5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AFEB6F-0019-F64E-B6DD-CAD54499A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178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F4F60-B917-5B45-ABD7-FA73DCC7D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D42135-4E38-084F-AC46-1B58C6A8F5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018808-98B4-5242-8F8E-B44DFB42B2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683C97-D6D8-F040-A81F-E2F561F76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C7E754-17A3-EA46-86E6-B015DBC68A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494F14-6586-5545-B5C7-0D423E85A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217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56F4D3-9790-5441-B4FE-750235827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44CA7D-0C85-154E-95C6-ACFF18B890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C521AD-2411-0943-B9EE-048703CF8A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307BFD-C7C7-334A-8B30-CE98DB181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38229C-8240-824D-B313-201C416747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0E11A94-B132-874F-867D-FBC5E02CD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32F50F9-C656-1345-9D0F-3EC690687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485D0E-A1F7-1147-9801-838DC98EA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517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3B305-8BB0-004A-A69F-4AC438494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548AF7-B384-114B-BDFC-9C325C9153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96899D-D719-3449-B66E-D1D6753B0C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83E4BA-EBB7-7145-A737-E5FE563EC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809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4EB4845-F5E4-9D40-825B-1C0435CD6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AC5C7E-26D5-9F43-92AF-BE70BF918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3EDFC7-8F89-A14F-9A2E-0D8E69115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1269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5AC5F-07D6-C348-87CC-2F25D5B0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72CB5A-CC6F-D045-9806-9FDCDCE6F1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C8B180-2DB9-5E43-A135-0B5671081F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2C92DD-BA97-2B40-A5DB-BCFB7A681C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68CA52-F454-124A-BA17-DA297F3E53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966D7E-08A5-D14E-B092-BBB5888C4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7591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2928D-9BDA-8441-B151-A6449A0601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988A423-2C6C-0843-97E6-FFEEEC7E6D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D1EDC9-2886-484F-93FF-7DE1597380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BE679B-BDEC-2C4B-A479-5DBB1FF6B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DAC594-A746-8C48-845A-44A0F81BD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2CA9AF-10C6-3048-A68C-0B1E80E4E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0805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8193436-3C21-6947-936A-124033AB8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667A6C-D9A2-E54D-AAA1-C9D4078D43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9DC083-6568-1B43-898D-77AFB1629F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C74078-25CF-B142-896A-DD85424ADD69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BB3F59-BB7B-0C4F-A954-92EF58846A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0A5B7D-FF0F-4E4E-A707-DA5C933623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354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289641-0366-4A4B-AEBE-F76453D0A5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9531" y="653143"/>
            <a:ext cx="9065623" cy="248194"/>
          </a:xfrm>
        </p:spPr>
        <p:txBody>
          <a:bodyPr>
            <a:noAutofit/>
          </a:bodyPr>
          <a:lstStyle/>
          <a:p>
            <a:r>
              <a:rPr lang="en-US" sz="3600" b="1" dirty="0" smtClean="0"/>
              <a:t>4M12: Partial Differential Equations</a:t>
            </a:r>
            <a:endParaRPr lang="en-US" sz="3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F4A352-2686-E341-B184-8E1340D2D0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27464" y="901338"/>
            <a:ext cx="10437222" cy="5826034"/>
          </a:xfrm>
        </p:spPr>
        <p:txBody>
          <a:bodyPr>
            <a:normAutofit/>
          </a:bodyPr>
          <a:lstStyle/>
          <a:p>
            <a:r>
              <a:rPr lang="en-US" sz="2600" dirty="0"/>
              <a:t>Peter </a:t>
            </a:r>
            <a:r>
              <a:rPr lang="en-US" sz="2600" dirty="0" smtClean="0"/>
              <a:t>Davidson</a:t>
            </a:r>
          </a:p>
          <a:p>
            <a:pPr>
              <a:lnSpc>
                <a:spcPct val="110000"/>
              </a:lnSpc>
            </a:pPr>
            <a:endParaRPr lang="en-US" sz="900" b="1" dirty="0" smtClean="0">
              <a:solidFill>
                <a:schemeClr val="accent1"/>
              </a:solidFill>
            </a:endParaRPr>
          </a:p>
          <a:p>
            <a:pPr>
              <a:lnSpc>
                <a:spcPct val="110000"/>
              </a:lnSpc>
            </a:pPr>
            <a:endParaRPr lang="en-US" sz="900" b="1" dirty="0">
              <a:solidFill>
                <a:schemeClr val="accent1"/>
              </a:solidFill>
            </a:endParaRPr>
          </a:p>
          <a:p>
            <a:r>
              <a:rPr lang="en-US" b="1" dirty="0" smtClean="0">
                <a:solidFill>
                  <a:srgbClr val="C00000"/>
                </a:solidFill>
              </a:rPr>
              <a:t>Lecture 3 (of 7)</a:t>
            </a:r>
            <a:endParaRPr lang="en-US" b="1" dirty="0">
              <a:solidFill>
                <a:srgbClr val="C00000"/>
              </a:solidFill>
            </a:endParaRPr>
          </a:p>
          <a:p>
            <a:r>
              <a:rPr lang="en-US" sz="2800" b="1" u="sng" dirty="0" smtClean="0">
                <a:solidFill>
                  <a:srgbClr val="C00000"/>
                </a:solidFill>
              </a:rPr>
              <a:t>Wave-like PDEs (1): Dispersive versus Non-</a:t>
            </a:r>
            <a:r>
              <a:rPr lang="en-US" sz="2800" b="1" u="sng" dirty="0" err="1" smtClean="0">
                <a:solidFill>
                  <a:srgbClr val="C00000"/>
                </a:solidFill>
              </a:rPr>
              <a:t>disperive</a:t>
            </a:r>
            <a:r>
              <a:rPr lang="en-US" sz="2800" b="1" u="sng" dirty="0" smtClean="0">
                <a:solidFill>
                  <a:srgbClr val="C00000"/>
                </a:solidFill>
              </a:rPr>
              <a:t> Waves</a:t>
            </a:r>
            <a:endParaRPr lang="en-US" sz="2800" b="1" dirty="0" smtClean="0"/>
          </a:p>
          <a:p>
            <a:pPr algn="just">
              <a:lnSpc>
                <a:spcPct val="120000"/>
              </a:lnSpc>
            </a:pPr>
            <a:r>
              <a:rPr lang="en-US" sz="2000" b="1" dirty="0" smtClean="0"/>
              <a:t>Topics</a:t>
            </a:r>
            <a:r>
              <a:rPr lang="en-US" sz="2000" b="1" dirty="0"/>
              <a:t> </a:t>
            </a:r>
            <a:r>
              <a:rPr lang="en-US" sz="2000" b="1" dirty="0" smtClean="0"/>
              <a:t>in this lecture:</a:t>
            </a:r>
            <a:endParaRPr lang="en-US" sz="2000" b="1" dirty="0" smtClean="0">
              <a:solidFill>
                <a:srgbClr val="0070C0"/>
              </a:solidFill>
            </a:endParaRPr>
          </a:p>
          <a:p>
            <a:pPr marL="514350" indent="-514350" algn="just">
              <a:lnSpc>
                <a:spcPct val="120000"/>
              </a:lnSpc>
              <a:buAutoNum type="arabicPeriod"/>
            </a:pPr>
            <a:r>
              <a:rPr lang="en-US" sz="2000" b="1" dirty="0" smtClean="0">
                <a:solidFill>
                  <a:srgbClr val="0070C0"/>
                </a:solidFill>
              </a:rPr>
              <a:t>Some wave-bearing systems:</a:t>
            </a:r>
          </a:p>
          <a:p>
            <a:pPr algn="just">
              <a:lnSpc>
                <a:spcPct val="120000"/>
              </a:lnSpc>
            </a:pPr>
            <a:r>
              <a:rPr lang="en-US" sz="2000" b="1" dirty="0">
                <a:solidFill>
                  <a:srgbClr val="0070C0"/>
                </a:solidFill>
              </a:rPr>
              <a:t> </a:t>
            </a:r>
            <a:r>
              <a:rPr lang="en-US" sz="2000" b="1" dirty="0" smtClean="0">
                <a:solidFill>
                  <a:srgbClr val="0070C0"/>
                </a:solidFill>
              </a:rPr>
              <a:t>       - examples governed by </a:t>
            </a:r>
            <a:r>
              <a:rPr lang="en-US" sz="2000" b="1" dirty="0" smtClean="0">
                <a:solidFill>
                  <a:srgbClr val="FF0000"/>
                </a:solidFill>
              </a:rPr>
              <a:t>the</a:t>
            </a:r>
            <a:r>
              <a:rPr lang="en-US" sz="2000" b="1" dirty="0" smtClean="0">
                <a:solidFill>
                  <a:srgbClr val="0070C0"/>
                </a:solidFill>
              </a:rPr>
              <a:t> wave equation </a:t>
            </a:r>
          </a:p>
          <a:p>
            <a:pPr algn="just">
              <a:lnSpc>
                <a:spcPct val="120000"/>
              </a:lnSpc>
            </a:pPr>
            <a:r>
              <a:rPr lang="en-US" sz="2000" b="1" dirty="0" smtClean="0">
                <a:solidFill>
                  <a:srgbClr val="0070C0"/>
                </a:solidFill>
              </a:rPr>
              <a:t>        - examples </a:t>
            </a:r>
            <a:r>
              <a:rPr lang="en-US" sz="2000" b="1" dirty="0" smtClean="0">
                <a:solidFill>
                  <a:srgbClr val="FF0000"/>
                </a:solidFill>
              </a:rPr>
              <a:t>not</a:t>
            </a:r>
            <a:r>
              <a:rPr lang="en-US" sz="2000" b="1" dirty="0" smtClean="0">
                <a:solidFill>
                  <a:srgbClr val="0070C0"/>
                </a:solidFill>
              </a:rPr>
              <a:t> governed by the wave equation</a:t>
            </a:r>
          </a:p>
          <a:p>
            <a:pPr algn="just">
              <a:lnSpc>
                <a:spcPct val="120000"/>
              </a:lnSpc>
            </a:pPr>
            <a:r>
              <a:rPr lang="en-US" sz="2000" b="1" dirty="0" smtClean="0">
                <a:solidFill>
                  <a:srgbClr val="0070C0"/>
                </a:solidFill>
              </a:rPr>
              <a:t>2.    Surface gravity waves (an instructive example)</a:t>
            </a:r>
          </a:p>
          <a:p>
            <a:pPr algn="just">
              <a:lnSpc>
                <a:spcPct val="120000"/>
              </a:lnSpc>
            </a:pPr>
            <a:r>
              <a:rPr lang="en-US" sz="2000" b="1" dirty="0" smtClean="0">
                <a:solidFill>
                  <a:srgbClr val="0070C0"/>
                </a:solidFill>
              </a:rPr>
              <a:t>3.    Dispersive versus non-dispersive waves – the </a:t>
            </a:r>
            <a:r>
              <a:rPr lang="en-US" sz="2000" b="1" dirty="0" smtClean="0">
                <a:solidFill>
                  <a:srgbClr val="FF0000"/>
                </a:solidFill>
              </a:rPr>
              <a:t>key concept</a:t>
            </a:r>
          </a:p>
          <a:p>
            <a:pPr algn="just">
              <a:lnSpc>
                <a:spcPct val="120000"/>
              </a:lnSpc>
            </a:pPr>
            <a:r>
              <a:rPr lang="en-US" sz="2000" b="1" dirty="0" smtClean="0">
                <a:solidFill>
                  <a:srgbClr val="0070C0"/>
                </a:solidFill>
              </a:rPr>
              <a:t>4.   Dispersion relationships in 3D</a:t>
            </a:r>
          </a:p>
          <a:p>
            <a:pPr algn="just">
              <a:lnSpc>
                <a:spcPct val="120000"/>
              </a:lnSpc>
            </a:pPr>
            <a:endParaRPr lang="en-US" sz="3200" b="1" dirty="0">
              <a:solidFill>
                <a:srgbClr val="0070C0"/>
              </a:solidFill>
            </a:endParaRPr>
          </a:p>
          <a:p>
            <a:pPr>
              <a:lnSpc>
                <a:spcPct val="120000"/>
              </a:lnSpc>
            </a:pPr>
            <a:endParaRPr lang="en-US" dirty="0">
              <a:solidFill>
                <a:srgbClr val="00B050"/>
              </a:solidFill>
            </a:endParaRPr>
          </a:p>
          <a:p>
            <a:endParaRPr lang="en-US" sz="32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9030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273198" y="-147918"/>
            <a:ext cx="5044714" cy="57490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2800" b="1" u="sng" dirty="0" smtClean="0">
                <a:solidFill>
                  <a:srgbClr val="C00000"/>
                </a:solidFill>
              </a:rPr>
              <a:t>4. Dispersion Relationships </a:t>
            </a:r>
            <a:r>
              <a:rPr lang="en-US" sz="2800" b="1" u="sng" dirty="0">
                <a:solidFill>
                  <a:srgbClr val="C00000"/>
                </a:solidFill>
              </a:rPr>
              <a:t>in 3D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499" y="426984"/>
            <a:ext cx="7301725" cy="3322359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3030" y="3859306"/>
            <a:ext cx="6665193" cy="2904563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1985555" y="6103303"/>
            <a:ext cx="33574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C00000"/>
                </a:solidFill>
              </a:rPr>
              <a:t>In this case the dispersion </a:t>
            </a:r>
            <a:endParaRPr lang="en-US" sz="2000" dirty="0" smtClean="0">
              <a:solidFill>
                <a:srgbClr val="C00000"/>
              </a:solidFill>
            </a:endParaRPr>
          </a:p>
          <a:p>
            <a:r>
              <a:rPr lang="en-US" sz="2000" dirty="0" smtClean="0">
                <a:solidFill>
                  <a:srgbClr val="C00000"/>
                </a:solidFill>
              </a:rPr>
              <a:t>relationship </a:t>
            </a:r>
            <a:r>
              <a:rPr lang="en-US" sz="2000" dirty="0" smtClean="0">
                <a:solidFill>
                  <a:srgbClr val="C00000"/>
                </a:solidFill>
              </a:rPr>
              <a:t>is non-dispersive. </a:t>
            </a:r>
            <a:endParaRPr lang="en-GB" sz="20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4769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639570" y="-91440"/>
            <a:ext cx="6112186" cy="6093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2800" b="1" u="sng" dirty="0">
                <a:solidFill>
                  <a:srgbClr val="C00000"/>
                </a:solidFill>
              </a:rPr>
              <a:t>4. Dispersion Relationships in </a:t>
            </a:r>
            <a:r>
              <a:rPr lang="en-US" sz="2800" b="1" u="sng" dirty="0" smtClean="0">
                <a:solidFill>
                  <a:srgbClr val="C00000"/>
                </a:solidFill>
              </a:rPr>
              <a:t>3D </a:t>
            </a:r>
            <a:r>
              <a:rPr lang="en-US" sz="2800" b="1" u="sng" dirty="0" err="1" smtClean="0">
                <a:solidFill>
                  <a:srgbClr val="C00000"/>
                </a:solidFill>
              </a:rPr>
              <a:t>Cont</a:t>
            </a:r>
            <a:r>
              <a:rPr lang="en-US" sz="2800" b="1" u="sng" dirty="0" smtClean="0">
                <a:solidFill>
                  <a:srgbClr val="C00000"/>
                </a:solidFill>
              </a:rPr>
              <a:t>…</a:t>
            </a:r>
            <a:endParaRPr lang="en-US" sz="2800" b="1" u="sng" dirty="0">
              <a:solidFill>
                <a:srgbClr val="C0000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20" y="726408"/>
            <a:ext cx="6171162" cy="4838370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7" name="TextBox 6"/>
          <p:cNvSpPr txBox="1"/>
          <p:nvPr/>
        </p:nvSpPr>
        <p:spPr>
          <a:xfrm>
            <a:off x="1250873" y="6054915"/>
            <a:ext cx="3911453" cy="646331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2060"/>
                </a:solidFill>
              </a:rPr>
              <a:t>Anisotropic, dispersive waves behave </a:t>
            </a:r>
          </a:p>
          <a:p>
            <a:r>
              <a:rPr lang="en-US" dirty="0" smtClean="0">
                <a:solidFill>
                  <a:srgbClr val="002060"/>
                </a:solidFill>
              </a:rPr>
              <a:t>in very strange ways! </a:t>
            </a:r>
            <a:r>
              <a:rPr lang="en-US" dirty="0">
                <a:solidFill>
                  <a:srgbClr val="002060"/>
                </a:solidFill>
              </a:rPr>
              <a:t>M</a:t>
            </a:r>
            <a:r>
              <a:rPr lang="en-US" dirty="0" smtClean="0">
                <a:solidFill>
                  <a:srgbClr val="002060"/>
                </a:solidFill>
              </a:rPr>
              <a:t>ore in lecture 5.</a:t>
            </a:r>
            <a:endParaRPr lang="en-GB" dirty="0">
              <a:solidFill>
                <a:srgbClr val="002060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7927" y="4284618"/>
            <a:ext cx="5722633" cy="1714640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9" name="Rectangle 8"/>
          <p:cNvSpPr/>
          <p:nvPr/>
        </p:nvSpPr>
        <p:spPr>
          <a:xfrm>
            <a:off x="0" y="333292"/>
            <a:ext cx="36047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Now a more </a:t>
            </a:r>
            <a:r>
              <a:rPr lang="en-US" dirty="0" smtClean="0">
                <a:solidFill>
                  <a:srgbClr val="002060"/>
                </a:solidFill>
              </a:rPr>
              <a:t>complicated example… </a:t>
            </a:r>
            <a:endParaRPr lang="en-GB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6008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69362" y="-118592"/>
            <a:ext cx="53688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u="sng" dirty="0" smtClean="0">
                <a:solidFill>
                  <a:srgbClr val="C00000"/>
                </a:solidFill>
              </a:rPr>
              <a:t>1. Some Wave-Bearing Systems</a:t>
            </a:r>
            <a:endParaRPr lang="en-GB" sz="2800" u="sng" dirty="0">
              <a:solidFill>
                <a:srgbClr val="C0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69361" y="325263"/>
            <a:ext cx="53688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 smtClean="0">
                <a:solidFill>
                  <a:srgbClr val="C00000"/>
                </a:solidFill>
              </a:rPr>
              <a:t>Examples governed by </a:t>
            </a:r>
            <a:r>
              <a:rPr lang="en-US" sz="2400" b="1" i="1" u="sng" dirty="0" smtClean="0">
                <a:solidFill>
                  <a:schemeClr val="accent2">
                    <a:lumMod val="50000"/>
                  </a:schemeClr>
                </a:solidFill>
              </a:rPr>
              <a:t>the</a:t>
            </a:r>
            <a:r>
              <a:rPr lang="en-US" sz="2400" u="sng" dirty="0" smtClean="0">
                <a:solidFill>
                  <a:srgbClr val="C00000"/>
                </a:solidFill>
              </a:rPr>
              <a:t> wave equation</a:t>
            </a:r>
            <a:endParaRPr lang="en-GB" sz="2400" u="sng" dirty="0">
              <a:solidFill>
                <a:srgbClr val="C00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61" y="2737753"/>
            <a:ext cx="6583149" cy="4029840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161" y="944943"/>
            <a:ext cx="6476645" cy="1634795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6544" y="1477533"/>
            <a:ext cx="5301519" cy="1102205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81817" y="2733828"/>
            <a:ext cx="1440114" cy="195873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32808" y="2723372"/>
            <a:ext cx="1296302" cy="196918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0923662" y="3824757"/>
            <a:ext cx="777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Hans</a:t>
            </a:r>
          </a:p>
          <a:p>
            <a:r>
              <a:rPr lang="en-US" dirty="0" smtClean="0"/>
              <a:t>Alfven</a:t>
            </a:r>
            <a:endParaRPr lang="en-GB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6200000">
            <a:off x="7893656" y="4367490"/>
            <a:ext cx="2056549" cy="2826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526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605084" y="0"/>
            <a:ext cx="681571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u="sng" dirty="0">
                <a:solidFill>
                  <a:srgbClr val="C00000"/>
                </a:solidFill>
              </a:rPr>
              <a:t>Examples </a:t>
            </a:r>
            <a:r>
              <a:rPr lang="en-US" sz="2800" i="1" u="sng" dirty="0" smtClean="0"/>
              <a:t>not</a:t>
            </a:r>
            <a:r>
              <a:rPr lang="en-US" sz="2800" u="sng" dirty="0" smtClean="0">
                <a:solidFill>
                  <a:srgbClr val="C00000"/>
                </a:solidFill>
              </a:rPr>
              <a:t> governed </a:t>
            </a:r>
            <a:r>
              <a:rPr lang="en-US" sz="2800" u="sng" dirty="0">
                <a:solidFill>
                  <a:srgbClr val="C00000"/>
                </a:solidFill>
              </a:rPr>
              <a:t>by the wave equation</a:t>
            </a:r>
            <a:endParaRPr lang="en-GB" sz="2800" u="sng" dirty="0">
              <a:solidFill>
                <a:srgbClr val="C0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627" y="667185"/>
            <a:ext cx="5687219" cy="1854793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3637" y="1433495"/>
            <a:ext cx="6070397" cy="2495346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1348116" y="3129534"/>
            <a:ext cx="2860766" cy="461665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All 4</a:t>
            </a:r>
            <a:r>
              <a:rPr lang="en-US" sz="2400" baseline="30000" dirty="0" smtClean="0"/>
              <a:t>th</a:t>
            </a:r>
            <a:r>
              <a:rPr lang="en-US" sz="2400" dirty="0" smtClean="0"/>
              <a:t> order systems</a:t>
            </a:r>
            <a:endParaRPr lang="en-GB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605084" y="6399990"/>
            <a:ext cx="60308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u</a:t>
            </a:r>
            <a:r>
              <a:rPr lang="en-US" sz="2000" b="1" dirty="0" smtClean="0"/>
              <a:t> </a:t>
            </a:r>
            <a:r>
              <a:rPr lang="en-US" sz="2000" dirty="0" smtClean="0"/>
              <a:t>= velocity in rotating frame of ref. (more in lecture 5)</a:t>
            </a:r>
            <a:endParaRPr lang="en-GB" sz="20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973" y="4200995"/>
            <a:ext cx="6892997" cy="2179806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04122" y="4372035"/>
            <a:ext cx="3761010" cy="2008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5676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042134" y="-87566"/>
            <a:ext cx="3335465" cy="5355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2400" b="1" u="sng" dirty="0" smtClean="0">
                <a:solidFill>
                  <a:srgbClr val="C00000"/>
                </a:solidFill>
              </a:rPr>
              <a:t>2. Surface </a:t>
            </a:r>
            <a:r>
              <a:rPr lang="en-US" sz="2400" b="1" u="sng" dirty="0">
                <a:solidFill>
                  <a:srgbClr val="C00000"/>
                </a:solidFill>
              </a:rPr>
              <a:t>G</a:t>
            </a:r>
            <a:r>
              <a:rPr lang="en-US" sz="2400" b="1" u="sng" dirty="0" smtClean="0">
                <a:solidFill>
                  <a:srgbClr val="C00000"/>
                </a:solidFill>
              </a:rPr>
              <a:t>ravity Waves</a:t>
            </a:r>
            <a:endParaRPr lang="en-US" sz="2400" b="1" u="sng" dirty="0">
              <a:solidFill>
                <a:srgbClr val="C0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562" y="501146"/>
            <a:ext cx="7004695" cy="2959582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6137" y="3513909"/>
            <a:ext cx="7035002" cy="3239588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8" name="TextBox 7"/>
          <p:cNvSpPr txBox="1"/>
          <p:nvPr/>
        </p:nvSpPr>
        <p:spPr>
          <a:xfrm>
            <a:off x="114562" y="5553168"/>
            <a:ext cx="4705632" cy="1200329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C00000"/>
                </a:solidFill>
              </a:rPr>
              <a:t>In general, waves are divided into </a:t>
            </a:r>
            <a:r>
              <a:rPr lang="en-US" dirty="0">
                <a:solidFill>
                  <a:srgbClr val="C00000"/>
                </a:solidFill>
              </a:rPr>
              <a:t>t</a:t>
            </a:r>
            <a:r>
              <a:rPr lang="en-US" dirty="0" smtClean="0">
                <a:solidFill>
                  <a:srgbClr val="C00000"/>
                </a:solidFill>
              </a:rPr>
              <a:t>wo classes:</a:t>
            </a:r>
          </a:p>
          <a:p>
            <a:r>
              <a:rPr lang="en-US" dirty="0" smtClean="0">
                <a:solidFill>
                  <a:srgbClr val="C00000"/>
                </a:solidFill>
              </a:rPr>
              <a:t>   -   </a:t>
            </a:r>
            <a:r>
              <a:rPr lang="en-US" i="1" dirty="0" smtClean="0">
                <a:solidFill>
                  <a:srgbClr val="C00000"/>
                </a:solidFill>
              </a:rPr>
              <a:t>ω</a:t>
            </a:r>
            <a:r>
              <a:rPr lang="en-US" dirty="0" smtClean="0">
                <a:solidFill>
                  <a:srgbClr val="C00000"/>
                </a:solidFill>
              </a:rPr>
              <a:t>/</a:t>
            </a:r>
            <a:r>
              <a:rPr lang="en-US" i="1" dirty="0" smtClean="0">
                <a:solidFill>
                  <a:srgbClr val="C00000"/>
                </a:solidFill>
              </a:rPr>
              <a:t>k</a:t>
            </a:r>
            <a:r>
              <a:rPr lang="en-US" dirty="0" smtClean="0">
                <a:solidFill>
                  <a:srgbClr val="C00000"/>
                </a:solidFill>
              </a:rPr>
              <a:t> ≠  f(</a:t>
            </a:r>
            <a:r>
              <a:rPr lang="en-US" i="1" dirty="0" smtClean="0">
                <a:solidFill>
                  <a:srgbClr val="C00000"/>
                </a:solidFill>
              </a:rPr>
              <a:t>k</a:t>
            </a:r>
            <a:r>
              <a:rPr lang="en-US" dirty="0" smtClean="0">
                <a:solidFill>
                  <a:srgbClr val="C00000"/>
                </a:solidFill>
              </a:rPr>
              <a:t>), called </a:t>
            </a:r>
            <a:r>
              <a:rPr lang="en-US" b="1" i="1" dirty="0" smtClean="0">
                <a:solidFill>
                  <a:srgbClr val="C00000"/>
                </a:solidFill>
              </a:rPr>
              <a:t>non-dispersive</a:t>
            </a:r>
          </a:p>
          <a:p>
            <a:r>
              <a:rPr lang="en-US" i="1" dirty="0" smtClean="0">
                <a:solidFill>
                  <a:srgbClr val="C00000"/>
                </a:solidFill>
              </a:rPr>
              <a:t>   -   ω</a:t>
            </a:r>
            <a:r>
              <a:rPr lang="en-US" dirty="0" smtClean="0">
                <a:solidFill>
                  <a:srgbClr val="C00000"/>
                </a:solidFill>
              </a:rPr>
              <a:t>/</a:t>
            </a:r>
            <a:r>
              <a:rPr lang="en-US" i="1" dirty="0" smtClean="0">
                <a:solidFill>
                  <a:srgbClr val="C00000"/>
                </a:solidFill>
              </a:rPr>
              <a:t>k</a:t>
            </a:r>
            <a:r>
              <a:rPr lang="en-US" dirty="0" smtClean="0">
                <a:solidFill>
                  <a:srgbClr val="C00000"/>
                </a:solidFill>
              </a:rPr>
              <a:t> =  </a:t>
            </a:r>
            <a:r>
              <a:rPr lang="en-US" dirty="0">
                <a:solidFill>
                  <a:srgbClr val="C00000"/>
                </a:solidFill>
              </a:rPr>
              <a:t>f(</a:t>
            </a:r>
            <a:r>
              <a:rPr lang="en-US" i="1" dirty="0">
                <a:solidFill>
                  <a:srgbClr val="C00000"/>
                </a:solidFill>
              </a:rPr>
              <a:t>k</a:t>
            </a:r>
            <a:r>
              <a:rPr lang="en-US" dirty="0" smtClean="0">
                <a:solidFill>
                  <a:srgbClr val="C00000"/>
                </a:solidFill>
              </a:rPr>
              <a:t>), </a:t>
            </a:r>
            <a:r>
              <a:rPr lang="en-US" dirty="0">
                <a:solidFill>
                  <a:srgbClr val="C00000"/>
                </a:solidFill>
              </a:rPr>
              <a:t>called </a:t>
            </a:r>
            <a:r>
              <a:rPr lang="en-US" b="1" i="1" dirty="0" smtClean="0">
                <a:solidFill>
                  <a:srgbClr val="C00000"/>
                </a:solidFill>
              </a:rPr>
              <a:t>dispersive</a:t>
            </a:r>
          </a:p>
          <a:p>
            <a:r>
              <a:rPr lang="en-US" b="1" i="1" dirty="0">
                <a:solidFill>
                  <a:srgbClr val="C00000"/>
                </a:solidFill>
              </a:rPr>
              <a:t>D</a:t>
            </a:r>
            <a:r>
              <a:rPr lang="en-US" b="1" i="1" dirty="0" smtClean="0">
                <a:solidFill>
                  <a:srgbClr val="C00000"/>
                </a:solidFill>
              </a:rPr>
              <a:t>ispersion relationship </a:t>
            </a:r>
            <a:r>
              <a:rPr lang="en-US" dirty="0" smtClean="0">
                <a:solidFill>
                  <a:srgbClr val="C00000"/>
                </a:solidFill>
              </a:rPr>
              <a:t>dictates which is which.</a:t>
            </a:r>
            <a:endParaRPr lang="en-GB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4155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657789" y="-74732"/>
            <a:ext cx="560448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u="sng" dirty="0" smtClean="0">
                <a:solidFill>
                  <a:srgbClr val="C00000"/>
                </a:solidFill>
              </a:rPr>
              <a:t>3. Dispersive Versus Non-dispersive Waves</a:t>
            </a:r>
            <a:endParaRPr lang="en-GB" sz="2400" u="sng" dirty="0">
              <a:solidFill>
                <a:srgbClr val="C0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425542" y="2465607"/>
            <a:ext cx="28868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C00000"/>
                </a:solidFill>
              </a:rPr>
              <a:t>But first, some notation…</a:t>
            </a:r>
            <a:endParaRPr lang="en-GB" sz="2000" dirty="0">
              <a:solidFill>
                <a:srgbClr val="C0000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6503" y="2846061"/>
            <a:ext cx="7411522" cy="3185912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883" y="6031973"/>
            <a:ext cx="4167797" cy="677586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9" name="TextBox 8"/>
          <p:cNvSpPr txBox="1"/>
          <p:nvPr/>
        </p:nvSpPr>
        <p:spPr>
          <a:xfrm>
            <a:off x="4297679" y="6370766"/>
            <a:ext cx="2508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>
                <a:solidFill>
                  <a:srgbClr val="C00000"/>
                </a:solidFill>
              </a:rPr>
              <a:t>c</a:t>
            </a:r>
            <a:r>
              <a:rPr lang="en-US" sz="1200" i="1" dirty="0" err="1" smtClean="0">
                <a:solidFill>
                  <a:srgbClr val="C00000"/>
                </a:solidFill>
              </a:rPr>
              <a:t>p</a:t>
            </a:r>
            <a:r>
              <a:rPr lang="en-US" dirty="0" smtClean="0">
                <a:solidFill>
                  <a:srgbClr val="C00000"/>
                </a:solidFill>
              </a:rPr>
              <a:t>  called </a:t>
            </a:r>
            <a:r>
              <a:rPr lang="en-US" b="1" i="1" dirty="0" smtClean="0">
                <a:solidFill>
                  <a:srgbClr val="C00000"/>
                </a:solidFill>
              </a:rPr>
              <a:t>phase velocity</a:t>
            </a:r>
            <a:endParaRPr lang="en-GB" b="1" i="1" dirty="0">
              <a:solidFill>
                <a:srgbClr val="C0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29881" y="413900"/>
            <a:ext cx="7329010" cy="2369880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2060"/>
                </a:solidFill>
              </a:rPr>
              <a:t>● </a:t>
            </a:r>
            <a:r>
              <a:rPr lang="en-US" sz="2000" dirty="0" smtClean="0">
                <a:solidFill>
                  <a:srgbClr val="002060"/>
                </a:solidFill>
              </a:rPr>
              <a:t>Some </a:t>
            </a:r>
            <a:r>
              <a:rPr lang="en-US" sz="2000" dirty="0" smtClean="0">
                <a:solidFill>
                  <a:srgbClr val="002060"/>
                </a:solidFill>
              </a:rPr>
              <a:t>wave pulses </a:t>
            </a:r>
            <a:r>
              <a:rPr lang="en-US" sz="2000" dirty="0" smtClean="0">
                <a:solidFill>
                  <a:srgbClr val="002060"/>
                </a:solidFill>
              </a:rPr>
              <a:t>travel </a:t>
            </a:r>
            <a:r>
              <a:rPr lang="en-US" sz="2000" b="1" i="1" dirty="0" smtClean="0">
                <a:solidFill>
                  <a:srgbClr val="002060"/>
                </a:solidFill>
              </a:rPr>
              <a:t>without change of shape </a:t>
            </a:r>
            <a:r>
              <a:rPr lang="en-US" sz="2000" dirty="0" smtClean="0">
                <a:solidFill>
                  <a:srgbClr val="002060"/>
                </a:solidFill>
              </a:rPr>
              <a:t>(non-dispersive)</a:t>
            </a:r>
          </a:p>
          <a:p>
            <a:endParaRPr lang="en-US" sz="1400" dirty="0" smtClean="0">
              <a:solidFill>
                <a:srgbClr val="002060"/>
              </a:solidFill>
            </a:endParaRPr>
          </a:p>
          <a:p>
            <a:r>
              <a:rPr lang="en-US" dirty="0" smtClean="0">
                <a:solidFill>
                  <a:srgbClr val="002060"/>
                </a:solidFill>
              </a:rPr>
              <a:t>● </a:t>
            </a:r>
            <a:r>
              <a:rPr lang="en-US" sz="2000" dirty="0" smtClean="0">
                <a:solidFill>
                  <a:srgbClr val="002060"/>
                </a:solidFill>
              </a:rPr>
              <a:t>In other cases wave energy </a:t>
            </a:r>
            <a:r>
              <a:rPr lang="en-US" sz="2000" b="1" i="1" dirty="0" smtClean="0">
                <a:solidFill>
                  <a:srgbClr val="002060"/>
                </a:solidFill>
              </a:rPr>
              <a:t>disperses</a:t>
            </a:r>
            <a:r>
              <a:rPr lang="en-US" sz="2000" dirty="0" smtClean="0">
                <a:solidFill>
                  <a:srgbClr val="002060"/>
                </a:solidFill>
              </a:rPr>
              <a:t> as the </a:t>
            </a:r>
            <a:r>
              <a:rPr lang="en-US" sz="2000" dirty="0" smtClean="0">
                <a:solidFill>
                  <a:srgbClr val="002060"/>
                </a:solidFill>
              </a:rPr>
              <a:t>pulse</a:t>
            </a:r>
            <a:r>
              <a:rPr lang="en-US" sz="2000" dirty="0" smtClean="0">
                <a:solidFill>
                  <a:srgbClr val="002060"/>
                </a:solidFill>
              </a:rPr>
              <a:t> </a:t>
            </a:r>
            <a:r>
              <a:rPr lang="en-US" sz="2000" dirty="0" smtClean="0">
                <a:solidFill>
                  <a:srgbClr val="002060"/>
                </a:solidFill>
              </a:rPr>
              <a:t>propagates</a:t>
            </a:r>
          </a:p>
          <a:p>
            <a:endParaRPr lang="en-US" sz="1400" dirty="0" smtClean="0">
              <a:solidFill>
                <a:srgbClr val="002060"/>
              </a:solidFill>
            </a:endParaRPr>
          </a:p>
          <a:p>
            <a:r>
              <a:rPr lang="en-US" dirty="0" smtClean="0">
                <a:solidFill>
                  <a:srgbClr val="002060"/>
                </a:solidFill>
              </a:rPr>
              <a:t>● </a:t>
            </a:r>
            <a:r>
              <a:rPr lang="en-US" sz="2000" dirty="0" smtClean="0">
                <a:solidFill>
                  <a:srgbClr val="002060"/>
                </a:solidFill>
              </a:rPr>
              <a:t>We consider 3 examples: </a:t>
            </a:r>
          </a:p>
          <a:p>
            <a:r>
              <a:rPr lang="en-US" dirty="0" smtClean="0">
                <a:solidFill>
                  <a:srgbClr val="002060"/>
                </a:solidFill>
              </a:rPr>
              <a:t>  - </a:t>
            </a:r>
            <a:r>
              <a:rPr lang="en-US" sz="2000" dirty="0" smtClean="0">
                <a:solidFill>
                  <a:srgbClr val="002060"/>
                </a:solidFill>
              </a:rPr>
              <a:t>1D wave equation (non-dispersive)</a:t>
            </a:r>
          </a:p>
          <a:p>
            <a:r>
              <a:rPr lang="en-US" dirty="0" smtClean="0">
                <a:solidFill>
                  <a:srgbClr val="002060"/>
                </a:solidFill>
              </a:rPr>
              <a:t>  - </a:t>
            </a:r>
            <a:r>
              <a:rPr lang="en-US" sz="2000" dirty="0" smtClean="0">
                <a:solidFill>
                  <a:srgbClr val="002060"/>
                </a:solidFill>
              </a:rPr>
              <a:t>surface gravity waves </a:t>
            </a:r>
            <a:r>
              <a:rPr lang="en-US" sz="2000" dirty="0" smtClean="0">
                <a:solidFill>
                  <a:srgbClr val="002060"/>
                </a:solidFill>
              </a:rPr>
              <a:t>(</a:t>
            </a:r>
            <a:r>
              <a:rPr lang="en-US" sz="2000" dirty="0" smtClean="0">
                <a:solidFill>
                  <a:srgbClr val="002060"/>
                </a:solidFill>
              </a:rPr>
              <a:t>can be</a:t>
            </a:r>
            <a:r>
              <a:rPr lang="en-US" sz="2000" dirty="0" smtClean="0">
                <a:solidFill>
                  <a:srgbClr val="002060"/>
                </a:solidFill>
              </a:rPr>
              <a:t> </a:t>
            </a:r>
            <a:r>
              <a:rPr lang="en-US" sz="2000" dirty="0" smtClean="0">
                <a:solidFill>
                  <a:srgbClr val="002060"/>
                </a:solidFill>
              </a:rPr>
              <a:t>non-dispersive, </a:t>
            </a:r>
            <a:r>
              <a:rPr lang="en-US" sz="2000" dirty="0" smtClean="0">
                <a:solidFill>
                  <a:srgbClr val="002060"/>
                </a:solidFill>
              </a:rPr>
              <a:t>can be</a:t>
            </a:r>
            <a:r>
              <a:rPr lang="en-US" sz="2000" dirty="0" smtClean="0">
                <a:solidFill>
                  <a:srgbClr val="002060"/>
                </a:solidFill>
              </a:rPr>
              <a:t> </a:t>
            </a:r>
            <a:r>
              <a:rPr lang="en-US" sz="2000" dirty="0" smtClean="0">
                <a:solidFill>
                  <a:srgbClr val="002060"/>
                </a:solidFill>
              </a:rPr>
              <a:t>dispersive)</a:t>
            </a:r>
          </a:p>
          <a:p>
            <a:r>
              <a:rPr lang="en-US" dirty="0" smtClean="0">
                <a:solidFill>
                  <a:srgbClr val="002060"/>
                </a:solidFill>
              </a:rPr>
              <a:t>  - </a:t>
            </a:r>
            <a:r>
              <a:rPr lang="en-US" sz="2000" dirty="0" smtClean="0">
                <a:solidFill>
                  <a:srgbClr val="002060"/>
                </a:solidFill>
              </a:rPr>
              <a:t>flexural </a:t>
            </a:r>
            <a:r>
              <a:rPr lang="en-US" sz="2000" dirty="0" smtClean="0">
                <a:solidFill>
                  <a:srgbClr val="002060"/>
                </a:solidFill>
              </a:rPr>
              <a:t>vibrations of a beam (dispersive)</a:t>
            </a:r>
          </a:p>
        </p:txBody>
      </p:sp>
    </p:spTree>
    <p:extLst>
      <p:ext uri="{BB962C8B-B14F-4D97-AF65-F5344CB8AC3E}">
        <p14:creationId xmlns:p14="http://schemas.microsoft.com/office/powerpoint/2010/main" val="151697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082833" y="-104503"/>
            <a:ext cx="51337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u="sng" dirty="0" smtClean="0">
                <a:solidFill>
                  <a:srgbClr val="C00000"/>
                </a:solidFill>
              </a:rPr>
              <a:t>Example 1: the 1D Wave Equation</a:t>
            </a:r>
            <a:endParaRPr lang="en-GB" sz="2800" u="sng" dirty="0">
              <a:solidFill>
                <a:srgbClr val="C0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941" y="418717"/>
            <a:ext cx="7197636" cy="3617706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4434" y="4188753"/>
            <a:ext cx="7628003" cy="2554747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</p:spTree>
    <p:extLst>
      <p:ext uri="{BB962C8B-B14F-4D97-AF65-F5344CB8AC3E}">
        <p14:creationId xmlns:p14="http://schemas.microsoft.com/office/powerpoint/2010/main" val="1713806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058693" y="-34952"/>
            <a:ext cx="611552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u="sng" dirty="0">
                <a:solidFill>
                  <a:srgbClr val="C00000"/>
                </a:solidFill>
              </a:rPr>
              <a:t>Example 1: the 1D Wave </a:t>
            </a:r>
            <a:r>
              <a:rPr lang="en-US" sz="2800" u="sng" dirty="0" smtClean="0">
                <a:solidFill>
                  <a:srgbClr val="C00000"/>
                </a:solidFill>
              </a:rPr>
              <a:t>Equation </a:t>
            </a:r>
            <a:r>
              <a:rPr lang="en-US" sz="2800" u="sng" dirty="0" err="1" smtClean="0">
                <a:solidFill>
                  <a:srgbClr val="C00000"/>
                </a:solidFill>
              </a:rPr>
              <a:t>Cont</a:t>
            </a:r>
            <a:r>
              <a:rPr lang="en-US" sz="2800" u="sng" dirty="0" smtClean="0">
                <a:solidFill>
                  <a:srgbClr val="C00000"/>
                </a:solidFill>
              </a:rPr>
              <a:t>…</a:t>
            </a:r>
            <a:endParaRPr lang="en-GB" sz="2800" u="sng" dirty="0">
              <a:solidFill>
                <a:srgbClr val="C0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254" y="541027"/>
            <a:ext cx="7134197" cy="2861981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4642" y="3537671"/>
            <a:ext cx="7739141" cy="2260182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816" y="5963288"/>
            <a:ext cx="7408515" cy="838876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</p:spTree>
    <p:extLst>
      <p:ext uri="{BB962C8B-B14F-4D97-AF65-F5344CB8AC3E}">
        <p14:creationId xmlns:p14="http://schemas.microsoft.com/office/powerpoint/2010/main" val="3084591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57209" y="-75360"/>
            <a:ext cx="517096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u="sng" dirty="0">
                <a:solidFill>
                  <a:srgbClr val="C00000"/>
                </a:solidFill>
              </a:rPr>
              <a:t>Example </a:t>
            </a:r>
            <a:r>
              <a:rPr lang="en-US" sz="2800" u="sng" dirty="0" smtClean="0">
                <a:solidFill>
                  <a:srgbClr val="C00000"/>
                </a:solidFill>
              </a:rPr>
              <a:t>2: Surface Gravity Waves </a:t>
            </a:r>
            <a:endParaRPr lang="en-GB" sz="28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566" y="447860"/>
            <a:ext cx="7001691" cy="1354033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3703" y="1993700"/>
            <a:ext cx="6876382" cy="1612500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567" y="3759936"/>
            <a:ext cx="8569234" cy="2974662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8686801" y="6149190"/>
            <a:ext cx="38680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</a:rPr>
              <a:t>E</a:t>
            </a:r>
            <a:r>
              <a:rPr lang="en-US" sz="2400" dirty="0" smtClean="0">
                <a:solidFill>
                  <a:srgbClr val="C00000"/>
                </a:solidFill>
              </a:rPr>
              <a:t>xample of dispersive wave</a:t>
            </a:r>
            <a:endParaRPr lang="en-GB" sz="24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4707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066571" y="-71283"/>
            <a:ext cx="604056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u="sng" dirty="0">
                <a:solidFill>
                  <a:srgbClr val="C00000"/>
                </a:solidFill>
              </a:rPr>
              <a:t>Example </a:t>
            </a:r>
            <a:r>
              <a:rPr lang="en-US" sz="2800" u="sng" dirty="0" smtClean="0">
                <a:solidFill>
                  <a:srgbClr val="C00000"/>
                </a:solidFill>
              </a:rPr>
              <a:t>3: </a:t>
            </a:r>
            <a:r>
              <a:rPr lang="en-US" sz="2800" u="sng" dirty="0" smtClean="0">
                <a:solidFill>
                  <a:srgbClr val="C00000"/>
                </a:solidFill>
              </a:rPr>
              <a:t>Flexural </a:t>
            </a:r>
            <a:r>
              <a:rPr lang="en-US" sz="2800" u="sng" dirty="0" smtClean="0">
                <a:solidFill>
                  <a:srgbClr val="C00000"/>
                </a:solidFill>
              </a:rPr>
              <a:t>Vibration of a Beam </a:t>
            </a:r>
            <a:endParaRPr lang="en-GB" sz="28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899" y="506539"/>
            <a:ext cx="6182047" cy="3379547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4" name="Rectangle 3"/>
          <p:cNvSpPr/>
          <p:nvPr/>
        </p:nvSpPr>
        <p:spPr>
          <a:xfrm>
            <a:off x="4194471" y="2842343"/>
            <a:ext cx="216552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rgbClr val="C00000"/>
                </a:solidFill>
              </a:rPr>
              <a:t>(a</a:t>
            </a:r>
            <a:r>
              <a:rPr lang="en-US" sz="2000" dirty="0" smtClean="0">
                <a:solidFill>
                  <a:srgbClr val="C00000"/>
                </a:solidFill>
              </a:rPr>
              <a:t> </a:t>
            </a:r>
            <a:r>
              <a:rPr lang="en-US" sz="2000" dirty="0" smtClean="0">
                <a:solidFill>
                  <a:srgbClr val="C00000"/>
                </a:solidFill>
              </a:rPr>
              <a:t>dispersive </a:t>
            </a:r>
            <a:r>
              <a:rPr lang="en-US" sz="2000" dirty="0" smtClean="0">
                <a:solidFill>
                  <a:srgbClr val="C00000"/>
                </a:solidFill>
              </a:rPr>
              <a:t>wave)</a:t>
            </a:r>
            <a:endParaRPr lang="en-GB" sz="2000" dirty="0">
              <a:solidFill>
                <a:srgbClr val="C00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4960" y="3995291"/>
            <a:ext cx="6635931" cy="2770668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483326" y="5791872"/>
            <a:ext cx="4467497" cy="1015663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C00000"/>
                </a:solidFill>
              </a:rPr>
              <a:t>General rule: waves governed by </a:t>
            </a:r>
            <a:r>
              <a:rPr lang="en-US" sz="2000" b="1" i="1" dirty="0" smtClean="0">
                <a:solidFill>
                  <a:srgbClr val="C00000"/>
                </a:solidFill>
              </a:rPr>
              <a:t>the</a:t>
            </a:r>
            <a:r>
              <a:rPr lang="en-US" sz="2000" dirty="0" smtClean="0">
                <a:solidFill>
                  <a:srgbClr val="C00000"/>
                </a:solidFill>
              </a:rPr>
              <a:t> wave equation are </a:t>
            </a:r>
            <a:r>
              <a:rPr lang="en-US" sz="2000" b="1" i="1" dirty="0" smtClean="0">
                <a:solidFill>
                  <a:srgbClr val="C00000"/>
                </a:solidFill>
              </a:rPr>
              <a:t>non-dispersive</a:t>
            </a:r>
            <a:r>
              <a:rPr lang="en-US" sz="2000" dirty="0" smtClean="0">
                <a:solidFill>
                  <a:srgbClr val="C00000"/>
                </a:solidFill>
              </a:rPr>
              <a:t>, nearly all other waves are </a:t>
            </a:r>
            <a:r>
              <a:rPr lang="en-US" sz="2000" b="1" i="1" dirty="0" smtClean="0">
                <a:solidFill>
                  <a:srgbClr val="C00000"/>
                </a:solidFill>
              </a:rPr>
              <a:t>dispersive</a:t>
            </a:r>
            <a:r>
              <a:rPr lang="en-US" sz="2000" dirty="0" smtClean="0">
                <a:solidFill>
                  <a:srgbClr val="C00000"/>
                </a:solidFill>
              </a:rPr>
              <a:t>.</a:t>
            </a:r>
            <a:endParaRPr lang="en-GB" sz="20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012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1548</TotalTime>
  <Words>330</Words>
  <Application>Microsoft Office PowerPoint</Application>
  <PresentationFormat>Widescreen</PresentationFormat>
  <Paragraphs>51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4M12: Partial Differential Equations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Catherine Davidson</dc:creator>
  <cp:lastModifiedBy>Peter Davidson</cp:lastModifiedBy>
  <cp:revision>177</cp:revision>
  <dcterms:created xsi:type="dcterms:W3CDTF">2020-08-18T19:44:59Z</dcterms:created>
  <dcterms:modified xsi:type="dcterms:W3CDTF">2020-12-16T10:18:42Z</dcterms:modified>
</cp:coreProperties>
</file>

<file path=docProps/thumbnail.jpeg>
</file>